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22"/>
  </p:notesMasterIdLst>
  <p:sldIdLst>
    <p:sldId id="322" r:id="rId3"/>
    <p:sldId id="315" r:id="rId4"/>
    <p:sldId id="294" r:id="rId5"/>
    <p:sldId id="295" r:id="rId6"/>
    <p:sldId id="296" r:id="rId7"/>
    <p:sldId id="297" r:id="rId8"/>
    <p:sldId id="289" r:id="rId9"/>
    <p:sldId id="316" r:id="rId10"/>
    <p:sldId id="320" r:id="rId11"/>
    <p:sldId id="321" r:id="rId12"/>
    <p:sldId id="298" r:id="rId13"/>
    <p:sldId id="310" r:id="rId14"/>
    <p:sldId id="311" r:id="rId15"/>
    <p:sldId id="317" r:id="rId16"/>
    <p:sldId id="264" r:id="rId17"/>
    <p:sldId id="265" r:id="rId18"/>
    <p:sldId id="263" r:id="rId19"/>
    <p:sldId id="312" r:id="rId20"/>
    <p:sldId id="313" r:id="rId2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549" autoAdjust="0"/>
    <p:restoredTop sz="88802" autoAdjust="0"/>
  </p:normalViewPr>
  <p:slideViewPr>
    <p:cSldViewPr>
      <p:cViewPr varScale="1">
        <p:scale>
          <a:sx n="76" d="100"/>
          <a:sy n="76" d="100"/>
        </p:scale>
        <p:origin x="2296" y="19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notesMaster" Target="notesMasters/notesMaster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6B6202-BF5C-4028-B505-834E1EA793C3}" type="datetimeFigureOut">
              <a:rPr lang="en-US" smtClean="0"/>
              <a:t>7/16/16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A2298D-CDEE-4595-BC60-989D954787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0166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Relationship Id="rId3" Type="http://schemas.openxmlformats.org/officeDocument/2006/relationships/hyperlink" Target="http://www.flickr.com/photos/dieselbug2007/414348333/sizes/l/in/photostream/" TargetMode="Externa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Relationship Id="rId3" Type="http://schemas.openxmlformats.org/officeDocument/2006/relationships/hyperlink" Target="http://www.flickr.com/photos/marklincoln/5435427346/sizes/o/in/photostream/" TargetMode="Externa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2298D-CDEE-4595-BC60-989D9547872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0410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hlinkClick r:id="rId3"/>
              </a:rPr>
              <a:t>http://www.flickr.com/photos/dieselbug2007/414348333/sizes/l/in/photostream/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2298D-CDEE-4595-BC60-989D9547872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5111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hlinkClick r:id="rId3"/>
              </a:rPr>
              <a:t>http://www.flickr.com/photos/marklincoln/5435427346/sizes/o/in/photostream/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2298D-CDEE-4595-BC60-989D9547872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5826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http://www.flickr.com/photos/nasahqphoto/6881364014/sizes/l/in/photostream/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2298D-CDEE-4595-BC60-989D9547872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0410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2298D-CDEE-4595-BC60-989D9547872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0410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https://www.flickr.com/photos/plenty/3360322975/in/photolist-8Gr2P8-67WwX2-aqSegk-4VsfA7-kt7CB-81U3gV-8HWE8N-797Gsi-iDZbuk-CLofj-6tnQpE-81aXPr-Cok9U-8iykgq-6x44US-53rB7P-Kq7Q-6GaRg2-9wNUt-ta4iM-6xn4ys-7jVnGd-938KAK-9JKQF4-fCzVVf-cFMzho-cFMxvE-cFMEBQ-cFMuzA-cFMCD5-cFMLky-cFMDCN-cFMByf-cFMvP3-cFMywY-cFMG6E-cFMJNb-cFMvg3-cFMNdu-cFMKCS-cFMMem-cFMAj3-ALcWD-E5SQ6-BgMkr-sXpX-9SKSe1-cFMwFj-cFMHK7-5vCiXQ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2298D-CDEE-4595-BC60-989D9547872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6573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2298D-CDEE-4595-BC60-989D9547872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5424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2298D-CDEE-4595-BC60-989D9547872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9327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6D43A-3188-44A4-9C01-A6AB22738397}" type="datetimeFigureOut">
              <a:rPr lang="en-US" smtClean="0"/>
              <a:t>7/16/16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DE435-69F9-401A-B85F-8FF99F1836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0641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6D43A-3188-44A4-9C01-A6AB22738397}" type="datetimeFigureOut">
              <a:rPr lang="en-US" smtClean="0"/>
              <a:t>7/16/16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DE435-69F9-401A-B85F-8FF99F1836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8301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6D43A-3188-44A4-9C01-A6AB22738397}" type="datetimeFigureOut">
              <a:rPr lang="en-US" smtClean="0"/>
              <a:t>7/16/16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DE435-69F9-401A-B85F-8FF99F1836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6013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54C5F-4322-4ABC-8B54-71FDAE7328F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7/16/16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B14DA-ABB1-47BE-AA14-FBA27DD414F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29007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54C5F-4322-4ABC-8B54-71FDAE7328F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7/16/16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B14DA-ABB1-47BE-AA14-FBA27DD414F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97136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54C5F-4322-4ABC-8B54-71FDAE7328F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7/16/16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B14DA-ABB1-47BE-AA14-FBA27DD414F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35612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54C5F-4322-4ABC-8B54-71FDAE7328F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7/16/16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B14DA-ABB1-47BE-AA14-FBA27DD414F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55739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54C5F-4322-4ABC-8B54-71FDAE7328F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7/16/16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B14DA-ABB1-47BE-AA14-FBA27DD414F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389700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54C5F-4322-4ABC-8B54-71FDAE7328F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7/16/16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B14DA-ABB1-47BE-AA14-FBA27DD414F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181583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54C5F-4322-4ABC-8B54-71FDAE7328F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7/16/16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B14DA-ABB1-47BE-AA14-FBA27DD414F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958012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54C5F-4322-4ABC-8B54-71FDAE7328F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7/16/16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B14DA-ABB1-47BE-AA14-FBA27DD414F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27675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6D43A-3188-44A4-9C01-A6AB22738397}" type="datetimeFigureOut">
              <a:rPr lang="en-US" smtClean="0"/>
              <a:t>7/16/16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DE435-69F9-401A-B85F-8FF99F1836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48690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54C5F-4322-4ABC-8B54-71FDAE7328F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7/16/16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B14DA-ABB1-47BE-AA14-FBA27DD414F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603693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54C5F-4322-4ABC-8B54-71FDAE7328F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7/16/16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B14DA-ABB1-47BE-AA14-FBA27DD414F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244788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54C5F-4322-4ABC-8B54-71FDAE7328F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7/16/16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B14DA-ABB1-47BE-AA14-FBA27DD414F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82449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6D43A-3188-44A4-9C01-A6AB22738397}" type="datetimeFigureOut">
              <a:rPr lang="en-US" smtClean="0"/>
              <a:t>7/16/16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DE435-69F9-401A-B85F-8FF99F1836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6963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6D43A-3188-44A4-9C01-A6AB22738397}" type="datetimeFigureOut">
              <a:rPr lang="en-US" smtClean="0"/>
              <a:t>7/16/16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DE435-69F9-401A-B85F-8FF99F1836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4141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6D43A-3188-44A4-9C01-A6AB22738397}" type="datetimeFigureOut">
              <a:rPr lang="en-US" smtClean="0"/>
              <a:t>7/16/16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DE435-69F9-401A-B85F-8FF99F1836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8010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6D43A-3188-44A4-9C01-A6AB22738397}" type="datetimeFigureOut">
              <a:rPr lang="en-US" smtClean="0"/>
              <a:t>7/16/16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DE435-69F9-401A-B85F-8FF99F1836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7010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6D43A-3188-44A4-9C01-A6AB22738397}" type="datetimeFigureOut">
              <a:rPr lang="en-US" smtClean="0"/>
              <a:t>7/16/16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DE435-69F9-401A-B85F-8FF99F1836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5310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6D43A-3188-44A4-9C01-A6AB22738397}" type="datetimeFigureOut">
              <a:rPr lang="en-US" smtClean="0"/>
              <a:t>7/16/16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DE435-69F9-401A-B85F-8FF99F1836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4307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6D43A-3188-44A4-9C01-A6AB22738397}" type="datetimeFigureOut">
              <a:rPr lang="en-US" smtClean="0"/>
              <a:t>7/16/16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DE435-69F9-401A-B85F-8FF99F1836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7516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D6D43A-3188-44A4-9C01-A6AB22738397}" type="datetimeFigureOut">
              <a:rPr lang="en-US" smtClean="0"/>
              <a:t>7/16/16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7DE435-69F9-401A-B85F-8FF99F1836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8578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454C5F-4322-4ABC-8B54-71FDAE7328F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7/16/16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5B14DA-ABB1-47BE-AA14-FBA27DD414F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65322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43000"/>
            <a:ext cx="7772400" cy="1470025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Level-Up Your Test-</a:t>
            </a:r>
            <a:r>
              <a:rPr lang="en-US" dirty="0" err="1" smtClean="0">
                <a:solidFill>
                  <a:schemeClr val="bg1"/>
                </a:solidFill>
              </a:rPr>
              <a:t>fu</a:t>
            </a:r>
            <a:r>
              <a:rPr lang="en-US" dirty="0" smtClean="0">
                <a:solidFill>
                  <a:schemeClr val="bg1"/>
                </a:solidFill>
              </a:rPr>
              <a:t> with BDD and </a:t>
            </a:r>
            <a:r>
              <a:rPr lang="en-US" dirty="0" err="1" smtClean="0">
                <a:solidFill>
                  <a:schemeClr val="bg1"/>
                </a:solidFill>
              </a:rPr>
              <a:t>SpecFlow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0" y="3124200"/>
            <a:ext cx="9144000" cy="1752600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en-US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James Bender</a:t>
            </a:r>
          </a:p>
          <a:p>
            <a:pPr>
              <a:defRPr/>
            </a:pPr>
            <a:r>
              <a:rPr lang="en-US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Product Manager – </a:t>
            </a:r>
            <a:r>
              <a:rPr lang="en-US" sz="4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Infragistics</a:t>
            </a:r>
            <a:endParaRPr lang="en-US" sz="4000" dirty="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</a:endParaRPr>
          </a:p>
          <a:p>
            <a:pPr>
              <a:defRPr/>
            </a:pPr>
            <a:endParaRPr lang="en-US" sz="4000" dirty="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</a:endParaRPr>
          </a:p>
          <a:p>
            <a:pPr>
              <a:defRPr/>
            </a:pPr>
            <a:r>
              <a:rPr lang="en-US" sz="4000" dirty="0">
                <a:solidFill>
                  <a:schemeClr val="bg1"/>
                </a:solidFill>
                <a:latin typeface="Arial" charset="0"/>
              </a:rPr>
              <a:t>@</a:t>
            </a:r>
            <a:r>
              <a:rPr lang="en-US" sz="4000" dirty="0" err="1">
                <a:solidFill>
                  <a:schemeClr val="bg1"/>
                </a:solidFill>
                <a:latin typeface="Arial" charset="0"/>
              </a:rPr>
              <a:t>JamesBender</a:t>
            </a:r>
            <a:endParaRPr lang="en-US" sz="4000" dirty="0">
              <a:solidFill>
                <a:schemeClr val="bg1"/>
              </a:solidFill>
              <a:latin typeface="Arial" charset="0"/>
            </a:endParaRPr>
          </a:p>
          <a:p>
            <a:pPr>
              <a:defRPr/>
            </a:pPr>
            <a:endParaRPr lang="en-US" sz="4000" dirty="0">
              <a:solidFill>
                <a:schemeClr val="bg1"/>
              </a:solidFill>
              <a:latin typeface="Times New Roman" pitchFamily="84" charset="0"/>
            </a:endParaRPr>
          </a:p>
          <a:p>
            <a:endParaRPr lang="en-US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6707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5000" r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77417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04800" y="304800"/>
            <a:ext cx="3657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</a:rPr>
              <a:t>That’s not what </a:t>
            </a:r>
            <a:r>
              <a:rPr lang="en-US" sz="2400" b="1" i="1" dirty="0" smtClean="0">
                <a:solidFill>
                  <a:schemeClr val="bg1"/>
                </a:solidFill>
              </a:rPr>
              <a:t>I</a:t>
            </a:r>
            <a:r>
              <a:rPr lang="en-US" sz="2400" b="1" dirty="0" smtClean="0">
                <a:solidFill>
                  <a:schemeClr val="bg1"/>
                </a:solidFill>
              </a:rPr>
              <a:t> would have named it…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334000" y="2057400"/>
            <a:ext cx="3657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</a:rPr>
              <a:t>You shouldn’t use </a:t>
            </a:r>
            <a:r>
              <a:rPr lang="en-US" sz="2400" b="1" i="1" dirty="0" smtClean="0">
                <a:solidFill>
                  <a:schemeClr val="bg1"/>
                </a:solidFill>
              </a:rPr>
              <a:t>that</a:t>
            </a:r>
            <a:r>
              <a:rPr lang="en-US" sz="2400" b="1" dirty="0" smtClean="0">
                <a:solidFill>
                  <a:schemeClr val="bg1"/>
                </a:solidFill>
              </a:rPr>
              <a:t> tool for this…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883" y="3429000"/>
            <a:ext cx="3276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</a:rPr>
              <a:t>That’s not how your work flow is supposed to be.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486400" y="4267200"/>
            <a:ext cx="36576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chemeClr val="bg1"/>
                </a:solidFill>
              </a:rPr>
              <a:t>That is </a:t>
            </a:r>
            <a:r>
              <a:rPr lang="en-US" sz="4000" b="1" i="1" dirty="0" smtClean="0">
                <a:solidFill>
                  <a:schemeClr val="bg1"/>
                </a:solidFill>
              </a:rPr>
              <a:t>not</a:t>
            </a:r>
            <a:r>
              <a:rPr lang="en-US" sz="4000" b="1" dirty="0" smtClean="0">
                <a:solidFill>
                  <a:schemeClr val="bg1"/>
                </a:solidFill>
              </a:rPr>
              <a:t> </a:t>
            </a:r>
          </a:p>
          <a:p>
            <a:r>
              <a:rPr lang="en-US" sz="4000" b="1" dirty="0" smtClean="0">
                <a:solidFill>
                  <a:schemeClr val="bg1"/>
                </a:solidFill>
              </a:rPr>
              <a:t>how you’re supposed to do this!</a:t>
            </a:r>
            <a:endParaRPr lang="en-US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2425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457200" y="76200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>
                <a:solidFill>
                  <a:schemeClr val="bg1"/>
                </a:solidFill>
              </a:rPr>
              <a:t>Demo: Tic-Tac-Toe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457200" y="1447800"/>
            <a:ext cx="8229600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bg1"/>
                </a:solidFill>
              </a:rPr>
              <a:t>Create a library to determine the winner of a Tic-Tac-Toe game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Input is a multidimensional array of string: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string[3, 3] {   {' ', ' ', ' '},</a:t>
            </a:r>
          </a:p>
          <a:p>
            <a:pPr marL="377190" lvl="1" indent="0">
              <a:buFont typeface="Arial" pitchFamily="34" charset="0"/>
              <a:buNone/>
            </a:pPr>
            <a:r>
              <a:rPr lang="en-US" dirty="0" smtClean="0">
                <a:solidFill>
                  <a:schemeClr val="bg1"/>
                </a:solidFill>
              </a:rPr>
              <a:t>			{' ', ' ', ' '},</a:t>
            </a:r>
          </a:p>
          <a:p>
            <a:pPr marL="377190" lvl="1" indent="0">
              <a:buFont typeface="Arial" pitchFamily="34" charset="0"/>
              <a:buNone/>
            </a:pPr>
            <a:r>
              <a:rPr lang="en-US" dirty="0" smtClean="0">
                <a:solidFill>
                  <a:schemeClr val="bg1"/>
                </a:solidFill>
              </a:rPr>
              <a:t>			{' ', ' ', ' '} };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Returns the winner token (X || O) as a string or an empty string in the rare case of a draw</a:t>
            </a:r>
          </a:p>
          <a:p>
            <a:pPr lvl="1"/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0593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457200" y="76200"/>
            <a:ext cx="8229600" cy="1143000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>
                <a:solidFill>
                  <a:schemeClr val="bg1"/>
                </a:solidFill>
              </a:rPr>
              <a:t>Supporting Concepts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457200" y="1676400"/>
            <a:ext cx="8229600" cy="4297363"/>
          </a:xfrm>
          <a:prstGeom prst="rect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000" smtClean="0">
                <a:solidFill>
                  <a:schemeClr val="bg1"/>
                </a:solidFill>
              </a:rPr>
              <a:t>Mocking</a:t>
            </a:r>
          </a:p>
          <a:p>
            <a:pPr marL="0" indent="0">
              <a:buFont typeface="Arial" pitchFamily="34" charset="0"/>
              <a:buNone/>
            </a:pPr>
            <a:endParaRPr lang="en-US" sz="6000" smtClean="0">
              <a:solidFill>
                <a:schemeClr val="bg1"/>
              </a:solidFill>
            </a:endParaRPr>
          </a:p>
          <a:p>
            <a:r>
              <a:rPr lang="en-US" sz="6000" smtClean="0">
                <a:solidFill>
                  <a:schemeClr val="bg1"/>
                </a:solidFill>
              </a:rPr>
              <a:t>Dependency Injection</a:t>
            </a:r>
            <a:endParaRPr lang="en-US" sz="6000" dirty="0">
              <a:solidFill>
                <a:schemeClr val="bg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33400" y="1828800"/>
            <a:ext cx="40386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81000" y="3962400"/>
            <a:ext cx="83058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96855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92038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Cost of fixing a defect and when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386" y="1752601"/>
            <a:ext cx="8499229" cy="4419599"/>
          </a:xfrm>
        </p:spPr>
      </p:pic>
    </p:spTree>
    <p:extLst>
      <p:ext uri="{BB962C8B-B14F-4D97-AF65-F5344CB8AC3E}">
        <p14:creationId xmlns:p14="http://schemas.microsoft.com/office/powerpoint/2010/main" val="3692480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MS &amp; IBM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703" y="1562894"/>
            <a:ext cx="8550595" cy="4609305"/>
          </a:xfrm>
        </p:spPr>
      </p:pic>
    </p:spTree>
    <p:extLst>
      <p:ext uri="{BB962C8B-B14F-4D97-AF65-F5344CB8AC3E}">
        <p14:creationId xmlns:p14="http://schemas.microsoft.com/office/powerpoint/2010/main" val="2869515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1588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457200" y="76200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>
                <a:solidFill>
                  <a:schemeClr val="bg1"/>
                </a:solidFill>
              </a:rPr>
              <a:t>Next Actions..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457200" y="1447800"/>
            <a:ext cx="8229600" cy="452596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bg1"/>
                </a:solidFill>
              </a:rPr>
              <a:t>Look at a the different mocking frameworks and dependency injection frameworks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Start by writing tests for new features and defects</a:t>
            </a:r>
          </a:p>
        </p:txBody>
      </p:sp>
    </p:spTree>
    <p:extLst>
      <p:ext uri="{BB962C8B-B14F-4D97-AF65-F5344CB8AC3E}">
        <p14:creationId xmlns:p14="http://schemas.microsoft.com/office/powerpoint/2010/main" val="27766387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-76200" y="838200"/>
            <a:ext cx="493395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chemeClr val="bg1"/>
                </a:solidFill>
              </a:rPr>
              <a:t>Want to learn more?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" name="Picture 2" descr="http://1.bp.blogspot.com/-aEQOrFLLwyc/TeRO283D-7I/AAAAAAAAFvI/64-L2LTynzg/s1600/Professional%2BTest%2BDriven%2BDevelopment%2Bwith%2BC%252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600200"/>
            <a:ext cx="3790950" cy="47625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457200" y="0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mtClean="0">
                <a:solidFill>
                  <a:schemeClr val="bg1"/>
                </a:solidFill>
              </a:rPr>
              <a:t>Thank you!</a:t>
            </a:r>
            <a:endParaRPr lang="en-US" dirty="0" smtClean="0">
              <a:solidFill>
                <a:schemeClr val="bg1"/>
              </a:solidFill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4114800" y="1600200"/>
            <a:ext cx="8229600" cy="452596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bg1"/>
                </a:solidFill>
              </a:rPr>
              <a:t>www.JamesCBender.com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github.com/</a:t>
            </a:r>
            <a:r>
              <a:rPr lang="en-US" dirty="0" err="1" smtClean="0">
                <a:solidFill>
                  <a:schemeClr val="bg1"/>
                </a:solidFill>
              </a:rPr>
              <a:t>JamesBender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james@jamescbender.com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Twitter: @</a:t>
            </a:r>
            <a:r>
              <a:rPr lang="en-US" dirty="0" err="1" smtClean="0">
                <a:solidFill>
                  <a:schemeClr val="bg1"/>
                </a:solidFill>
              </a:rPr>
              <a:t>JamesBender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hallwayconversations.com</a:t>
            </a:r>
          </a:p>
        </p:txBody>
      </p:sp>
    </p:spTree>
    <p:extLst>
      <p:ext uri="{BB962C8B-B14F-4D97-AF65-F5344CB8AC3E}">
        <p14:creationId xmlns:p14="http://schemas.microsoft.com/office/powerpoint/2010/main" val="2876248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3">
            <a:lum/>
          </a:blip>
          <a:srcRect/>
          <a:stretch>
            <a:fillRect l="-7000" r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228600" y="304800"/>
            <a:ext cx="4495800" cy="5943599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sz="7200" b="1" i="1" dirty="0" smtClean="0">
                <a:solidFill>
                  <a:srgbClr val="FF0000"/>
                </a:solidFill>
              </a:rPr>
              <a:t>Another</a:t>
            </a:r>
            <a:r>
              <a:rPr lang="en-US" sz="7200" b="1" dirty="0" smtClean="0">
                <a:solidFill>
                  <a:srgbClr val="FF0000"/>
                </a:solidFill>
              </a:rPr>
              <a:t> unit testing framework?! </a:t>
            </a:r>
          </a:p>
          <a:p>
            <a:pPr marL="0" indent="0">
              <a:buNone/>
            </a:pPr>
            <a:endParaRPr lang="en-US" sz="7200" b="1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sz="7200" b="1" dirty="0" smtClean="0">
                <a:solidFill>
                  <a:srgbClr val="FF0000"/>
                </a:solidFill>
              </a:rPr>
              <a:t>Really?</a:t>
            </a:r>
          </a:p>
          <a:p>
            <a:pPr marL="0" indent="0">
              <a:buNone/>
            </a:pPr>
            <a:endParaRPr lang="en-US" sz="7200" b="1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sz="7200" b="1" dirty="0" smtClean="0">
                <a:solidFill>
                  <a:srgbClr val="FF0000"/>
                </a:solidFill>
              </a:rPr>
              <a:t>REALLLLYYYYY?</a:t>
            </a:r>
          </a:p>
          <a:p>
            <a:pPr marL="0" indent="0">
              <a:buNone/>
            </a:pPr>
            <a:endParaRPr lang="en-US" sz="7200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sz="7200" b="1" dirty="0" smtClean="0">
                <a:solidFill>
                  <a:srgbClr val="FF0000"/>
                </a:solidFill>
              </a:rPr>
              <a:t>I already do TDD, so…….</a:t>
            </a:r>
            <a:endParaRPr lang="en-US" sz="7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02409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4202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36041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57647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79022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60000" b="-6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838200"/>
            <a:ext cx="345174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FFFF00"/>
                </a:solidFill>
              </a:rPr>
              <a:t>Test Driven Development</a:t>
            </a:r>
            <a:endParaRPr lang="en-US" sz="4000" b="1" dirty="0">
              <a:solidFill>
                <a:srgbClr val="FFFF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467901" y="691487"/>
            <a:ext cx="2667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rgbClr val="FFFF00"/>
                </a:solidFill>
              </a:rPr>
              <a:t>AND BEYOND!!</a:t>
            </a:r>
            <a:endParaRPr lang="en-US" sz="44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6023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525779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5400" dirty="0" smtClean="0">
                <a:solidFill>
                  <a:schemeClr val="bg1"/>
                </a:solidFill>
              </a:rPr>
              <a:t>Behavior Driven Development (BDD)</a:t>
            </a:r>
          </a:p>
          <a:p>
            <a:pPr marL="0" indent="0" algn="ctr">
              <a:buNone/>
            </a:pPr>
            <a:endParaRPr lang="en-US" sz="5400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r>
              <a:rPr lang="en-US" sz="5400" dirty="0" smtClean="0">
                <a:solidFill>
                  <a:schemeClr val="bg1"/>
                </a:solidFill>
              </a:rPr>
              <a:t>Acceptance Test Driven Development (ATDD)</a:t>
            </a:r>
            <a:endParaRPr lang="en-US" sz="5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4792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0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56840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18023</TotalTime>
  <Words>190</Words>
  <Application>Microsoft Macintosh PowerPoint</Application>
  <PresentationFormat>On-screen Show (4:3)</PresentationFormat>
  <Paragraphs>57</Paragraphs>
  <Slides>19</Slides>
  <Notes>8</Notes>
  <HiddenSlides>3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Calibri</vt:lpstr>
      <vt:lpstr>Times New Roman</vt:lpstr>
      <vt:lpstr>Arial</vt:lpstr>
      <vt:lpstr>Office Theme</vt:lpstr>
      <vt:lpstr>1_Office Theme</vt:lpstr>
      <vt:lpstr>Level-Up Your Test-fu with BDD and SpecFlow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Cost of fixing a defect and when</vt:lpstr>
      <vt:lpstr>MS &amp; IBM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15.0024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James</dc:creator>
  <cp:lastModifiedBy>James Bender</cp:lastModifiedBy>
  <cp:revision>123</cp:revision>
  <dcterms:created xsi:type="dcterms:W3CDTF">2010-09-25T15:53:03Z</dcterms:created>
  <dcterms:modified xsi:type="dcterms:W3CDTF">2016-07-16T19:24:49Z</dcterms:modified>
</cp:coreProperties>
</file>